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79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1" r:id="rId16"/>
    <p:sldId id="271" r:id="rId17"/>
    <p:sldId id="272" r:id="rId18"/>
    <p:sldId id="273" r:id="rId19"/>
    <p:sldId id="283" r:id="rId20"/>
    <p:sldId id="284" r:id="rId21"/>
    <p:sldId id="285" r:id="rId22"/>
    <p:sldId id="282" r:id="rId23"/>
    <p:sldId id="275" r:id="rId24"/>
    <p:sldId id="276" r:id="rId25"/>
    <p:sldId id="277" r:id="rId26"/>
    <p:sldId id="286" r:id="rId27"/>
    <p:sldId id="278" r:id="rId28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787" y="-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54E2B-C4BC-48FE-9229-5133CA2C0C83}" type="datetimeFigureOut">
              <a:rPr lang="en-US" smtClean="0"/>
              <a:pPr/>
              <a:t>2/10/2018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4BA10-24DA-43B5-B348-7D958666A21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45251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560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7950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373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336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373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817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28"/>
            <a:ext cx="10361852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AC30-E41C-49BC-A495-44D0BFD19D3F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1358-0EC6-40EB-AA8E-1CE0AFBE08DB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641"/>
            <a:ext cx="274284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0" y="274641"/>
            <a:ext cx="8025356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EDE6-4A35-42A7-897D-85B5042B6D83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8" y="928670"/>
            <a:ext cx="10967531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562" y="6247376"/>
            <a:ext cx="2837391" cy="47093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BA223BA-210B-4E81-AF71-6E027EB35E50}" type="datetime1">
              <a:rPr lang="en-US" smtClean="0"/>
              <a:pPr/>
              <a:t>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8327876" y="0"/>
            <a:ext cx="3862537" cy="470930"/>
          </a:xfrm>
        </p:spPr>
        <p:txBody>
          <a:bodyPr/>
          <a:lstStyle>
            <a:lvl1pPr>
              <a:defRPr/>
            </a:lvl1pPr>
          </a:lstStyle>
          <a:p>
            <a:pPr algn="r"/>
            <a:r>
              <a:rPr lang="en-US" dirty="0" smtClean="0"/>
              <a:t>Literature Survey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0623" y="6247376"/>
            <a:ext cx="2837391" cy="470930"/>
          </a:xfrm>
        </p:spPr>
        <p:txBody>
          <a:bodyPr/>
          <a:lstStyle>
            <a:lvl1pPr>
              <a:defRPr/>
            </a:lvl1pPr>
          </a:lstStyle>
          <a:p>
            <a:fld id="{CD08A456-2011-4BFE-B9CA-63B69B77C9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FF01-9ADB-4BA5-84CD-87D9E6CDCA94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8" y="4406902"/>
            <a:ext cx="1036185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8" y="2906716"/>
            <a:ext cx="1036185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039A-6E20-4F37-A990-C4A217588BAA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203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3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46C9-2E79-4D01-A278-E468EF36A0FB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3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3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2FD6-1DAD-45F1-B61D-6E94579BA48C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459B-4336-4203-BC93-6929730D9805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A809-7D20-43B6-8DDB-CFD24D765C5C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3"/>
            <a:ext cx="681478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2" y="1435103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88EB-51D2-4BAC-8CBF-780C59AF5451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1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9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93E89-373A-4D4D-8652-82886DF11F48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627" y="714356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101" y="1928805"/>
            <a:ext cx="10723792" cy="419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2" y="6356353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D851A-D1D2-457B-874C-2D6FE56C2084}" type="datetime1">
              <a:rPr lang="en-US" smtClean="0"/>
              <a:pPr/>
              <a:t>2/10/2018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5211" y="3"/>
            <a:ext cx="38602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Literature Survey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4" y="6356353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0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Contd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837971" y="1825560"/>
            <a:ext cx="4830571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 different approach is to use two inverters tied back to back 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An interesting fact about sense amplifiers  is that we are not limited on the output voltage swing[4]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9177" y="908720"/>
            <a:ext cx="3108824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09483" y="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09483" y="1357298"/>
            <a:ext cx="6019136" cy="4118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This property can be exploited by using a positive feedback network incorporated in a classical analog differential amplifier.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Such a network was studied which used a cross coupled pair as a regenerating circuit. 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Spice simulation of these three shortlisted  candidates for making the sense amplifiers are to be carried out and the final decision is to be made based on the simulation results.[5]</a:t>
            </a:r>
          </a:p>
        </p:txBody>
      </p:sp>
      <p:pic>
        <p:nvPicPr>
          <p:cNvPr id="111" name="Picture 4"/>
          <p:cNvPicPr/>
          <p:nvPr/>
        </p:nvPicPr>
        <p:blipFill>
          <a:blip r:embed="rId2" cstate="print"/>
          <a:stretch/>
        </p:blipFill>
        <p:spPr>
          <a:xfrm>
            <a:off x="7679960" y="1463040"/>
            <a:ext cx="3784547" cy="4290120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Contd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608562" y="273630"/>
            <a:ext cx="10969452" cy="1144921"/>
          </a:xfrm>
          <a:ln/>
        </p:spPr>
        <p:txBody>
          <a:bodyPr tIns="39116">
            <a:normAutofit/>
          </a:bodyPr>
          <a:lstStyle/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Word Line Driver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32118" y="1409909"/>
            <a:ext cx="10969452" cy="1548162"/>
          </a:xfrm>
          <a:prstGeom prst="rect">
            <a:avLst/>
          </a:prstGeom>
          <a:noFill/>
          <a:ln/>
        </p:spPr>
        <p:txBody>
          <a:bodyPr lIns="0" tIns="19558" rIns="0" bIns="0" anchor="ctr"/>
          <a:lstStyle/>
          <a:p>
            <a:pPr marL="215900" indent="-215900" algn="just">
              <a:spcBef>
                <a:spcPct val="0"/>
              </a:spcBef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Increasing the access transistor strength helps in increasing the cell drivability (RDM) and the WRM.</a:t>
            </a:r>
          </a:p>
          <a:p>
            <a:pPr marL="215900" indent="-215900" algn="just">
              <a:spcBef>
                <a:spcPct val="0"/>
              </a:spcBef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can be done by increasing the transistor overdrive voltage by boosting the world line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.[8]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15900" indent="-215900" algn="just"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38097" t="27086" r="40126" b="31474"/>
          <a:stretch>
            <a:fillRect/>
          </a:stretch>
        </p:blipFill>
        <p:spPr bwMode="auto">
          <a:xfrm>
            <a:off x="664234" y="2714620"/>
            <a:ext cx="4388549" cy="36433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2461" y="3152491"/>
            <a:ext cx="5154530" cy="222935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>
          <a:xfrm>
            <a:off x="8095470" y="0"/>
            <a:ext cx="3862537" cy="470930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Literature Survey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D08A456-2011-4BFE-B9CA-63B69B77C99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608562" y="273630"/>
            <a:ext cx="10969452" cy="1012231"/>
          </a:xfrm>
          <a:ln/>
        </p:spPr>
        <p:txBody>
          <a:bodyPr tIns="35560">
            <a:normAutofit/>
          </a:bodyPr>
          <a:lstStyle/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Address Transition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etector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8562" y="1327820"/>
            <a:ext cx="10969452" cy="1299016"/>
          </a:xfrm>
          <a:prstGeom prst="rect">
            <a:avLst/>
          </a:prstGeom>
          <a:ln/>
        </p:spPr>
        <p:txBody>
          <a:bodyPr tIns="19558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ATD generates a short pulse every time there is a change in any of the address lines.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pulse triggers the generation of a clock which makes the other blocks execute in the required sequence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.[4] [7]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38" y="3021439"/>
            <a:ext cx="5048943" cy="134078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945" y="4918117"/>
            <a:ext cx="5208281" cy="127885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 r="11557"/>
          <a:stretch>
            <a:fillRect/>
          </a:stretch>
        </p:blipFill>
        <p:spPr bwMode="auto">
          <a:xfrm>
            <a:off x="5860998" y="3401639"/>
            <a:ext cx="5970423" cy="199028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80" y="214290"/>
            <a:ext cx="10361852" cy="1470025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Decoder Circuitry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04" y="1428736"/>
            <a:ext cx="1057282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 hierarchical decoding scheme will be used to select the memory banks,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wordlines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bitlines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Pre-decoding to be done before decoding to reduce fan-in and delay.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Block Decoder for memory bank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Row Decoder for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wordline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Column Decoder for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bitline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Decoding circuitry can either be: 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-Traditional using AND gates 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-Novel decoder using stages of NAND and NOR gates and a replica    inverter delay chain. This can reduce delay and power dissipation[6].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0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M\Downloads\shashi.png"/>
          <p:cNvPicPr>
            <a:picLocks noChangeAspect="1" noChangeArrowheads="1"/>
          </p:cNvPicPr>
          <p:nvPr/>
        </p:nvPicPr>
        <p:blipFill>
          <a:blip r:embed="rId2" cstate="print"/>
          <a:srcRect l="50999" t="2751" r="5940" b="59450"/>
          <a:stretch>
            <a:fillRect/>
          </a:stretch>
        </p:blipFill>
        <p:spPr bwMode="auto">
          <a:xfrm rot="5400000" flipH="1" flipV="1">
            <a:off x="3106880" y="-2078908"/>
            <a:ext cx="5904658" cy="10871793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Pin Configuration 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5430" t="33261" r="31855" b="11672"/>
          <a:stretch>
            <a:fillRect/>
          </a:stretch>
        </p:blipFill>
        <p:spPr bwMode="auto">
          <a:xfrm>
            <a:off x="3719252" y="1268760"/>
            <a:ext cx="5237828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09256" y="3"/>
            <a:ext cx="7646253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Understanding of pin configuration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8728" y="571480"/>
            <a:ext cx="8143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Pin Configuration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91" y="171943"/>
            <a:ext cx="10514231" cy="948520"/>
          </a:xfrm>
        </p:spPr>
        <p:txBody>
          <a:bodyPr/>
          <a:lstStyle/>
          <a:p>
            <a:pPr algn="l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Metal Planning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1565063"/>
              </p:ext>
            </p:extLst>
          </p:nvPr>
        </p:nvGraphicFramePr>
        <p:xfrm>
          <a:off x="838091" y="1120463"/>
          <a:ext cx="10514232" cy="539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5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85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85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85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783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Layers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Application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Resistance(sheet)(m</a:t>
                      </a:r>
                      <a:r>
                        <a:rPr lang="el-GR" sz="2000" dirty="0" smtClean="0"/>
                        <a:t>ῼ</a:t>
                      </a:r>
                      <a:r>
                        <a:rPr lang="en-IN" sz="2000" dirty="0" smtClean="0"/>
                        <a:t>)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Capacitance( </a:t>
                      </a:r>
                      <a:r>
                        <a:rPr kumimoji="0" lang="en-IN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l-G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m)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1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Local</a:t>
                      </a:r>
                      <a:r>
                        <a:rPr lang="en-IN" baseline="0" dirty="0" smtClean="0"/>
                        <a:t> Routing 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130.8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2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Word Line Strapping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103.7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3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86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 Complement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76.5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5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Address Routing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69.4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6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Control</a:t>
                      </a:r>
                      <a:r>
                        <a:rPr lang="en-IN" baseline="0" dirty="0" smtClean="0"/>
                        <a:t> Routing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69.4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VSS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62.7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8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VDD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68.3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87107" y="0"/>
            <a:ext cx="5003306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Metal Strategy</a:t>
            </a:r>
          </a:p>
        </p:txBody>
      </p:sp>
    </p:spTree>
    <p:extLst>
      <p:ext uri="{BB962C8B-B14F-4D97-AF65-F5344CB8AC3E}">
        <p14:creationId xmlns:p14="http://schemas.microsoft.com/office/powerpoint/2010/main" xmlns="" val="14841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Array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IN" baseline="-25000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10ns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Considering  2ns delay for I/O pad wire bond to package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Dividing   8 ns equally among 4 major components for rough analysis, core delay = 2ns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Assuming equal delay in rows and columns, </a:t>
            </a:r>
          </a:p>
          <a:p>
            <a:pPr lvl="1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Row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delay = 1ns</a:t>
            </a:r>
          </a:p>
          <a:p>
            <a:pPr lvl="1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Column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delay = 1ns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38082" y="3"/>
            <a:ext cx="5717427" cy="365125"/>
          </a:xfrm>
        </p:spPr>
        <p:txBody>
          <a:bodyPr/>
          <a:lstStyle/>
          <a:p>
            <a:pPr algn="r"/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Architecture and Floor Planning: Array Partitioning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195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Memory Specifications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128K X 8 bit CMOS Static RAM (Cypress Semiconductors CY7C1019CV33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Key Features: Automatic Power down when deselected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Address Width : 17 bit (A0-A16)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Data Width: 8 bit (I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/O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I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/O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Operating Voltage : 1V </a:t>
            </a:r>
            <a:r>
              <a:rPr lang="en-IN" u="sng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10%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Operating Temperature: Commercial (0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- 70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Technology Node: UMC 65nm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Cycle Time : 15 ns (min)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Address to Data valid time : 15ns (max)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Partitioning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95338" y="3"/>
            <a:ext cx="4860171" cy="365125"/>
          </a:xfrm>
        </p:spPr>
        <p:txBody>
          <a:bodyPr/>
          <a:lstStyle/>
          <a:p>
            <a:pPr algn="r"/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Architecture and Floor Planning: Array Partitioning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336" y="2060847"/>
            <a:ext cx="5949799" cy="4104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7174" y="2045249"/>
            <a:ext cx="5904656" cy="41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236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Array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2" y="1928805"/>
            <a:ext cx="7227270" cy="4197361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delays with respect to size, we get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Rows = 1150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= 264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gives a size of 128x8 rows and 256 columns to be appropriate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 for improving speed we prefer smaller bank size to have smaller word line and bit line capacitances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we opt for 8 banks of 16k x 8bits each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 decoder logic complexity increases exponentially as the number of banks increases and hence we don’t choose banks of smaller size.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01614" y="0"/>
            <a:ext cx="5288799" cy="365125"/>
          </a:xfrm>
        </p:spPr>
        <p:txBody>
          <a:bodyPr/>
          <a:lstStyle/>
          <a:p>
            <a:endParaRPr lang="en-IN" sz="16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  Architecture and Floor Planning: Array Partitioning</a:t>
            </a:r>
          </a:p>
          <a:p>
            <a:endParaRPr lang="en-IN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9295424" y="2564904"/>
            <a:ext cx="2405139" cy="175816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295424" y="2276872"/>
            <a:ext cx="2401537" cy="20885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493392" y="1714587"/>
            <a:ext cx="223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256 columns</a:t>
            </a:r>
            <a:endParaRPr lang="en-IN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975526" y="2492896"/>
            <a:ext cx="0" cy="1872208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7669850" y="3150500"/>
            <a:ext cx="177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64 X 8 </a:t>
            </a:r>
            <a:r>
              <a:rPr lang="en-IN" sz="2400" b="1" dirty="0" smtClean="0"/>
              <a:t>Rows</a:t>
            </a:r>
            <a:endParaRPr lang="en-IN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754672" y="3151596"/>
            <a:ext cx="1655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16k X 8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xmlns="" val="31322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66" y="628536"/>
            <a:ext cx="10514231" cy="5245852"/>
          </a:xfrm>
        </p:spPr>
        <p:txBody>
          <a:bodyPr>
            <a:normAutofit/>
          </a:bodyPr>
          <a:lstStyle/>
          <a:p>
            <a:pPr algn="ctr"/>
            <a:r>
              <a:rPr lang="en-US" sz="5399" dirty="0">
                <a:latin typeface="+mn-lt"/>
              </a:rPr>
              <a:t>Floor Planning and Routing</a:t>
            </a:r>
          </a:p>
        </p:txBody>
      </p:sp>
      <p:sp>
        <p:nvSpPr>
          <p:cNvPr id="3" name="Footer Placeholder 131"/>
          <p:cNvSpPr>
            <a:spLocks noGrp="1"/>
          </p:cNvSpPr>
          <p:nvPr>
            <p:ph type="ftr" sz="quarter" idx="11"/>
          </p:nvPr>
        </p:nvSpPr>
        <p:spPr>
          <a:xfrm>
            <a:off x="5595140" y="0"/>
            <a:ext cx="6360369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Floor Planning and Signal Routing</a:t>
            </a:r>
          </a:p>
        </p:txBody>
      </p:sp>
    </p:spTree>
    <p:extLst>
      <p:ext uri="{BB962C8B-B14F-4D97-AF65-F5344CB8AC3E}">
        <p14:creationId xmlns:p14="http://schemas.microsoft.com/office/powerpoint/2010/main" xmlns="" val="270695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1736" y="285728"/>
            <a:ext cx="9367258" cy="619127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2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4" y="381002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9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1" y="152400"/>
            <a:ext cx="914281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80998" y="2057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80998" y="2438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680998" y="3581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80998" y="3962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9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077018" cy="6115110"/>
            <a:chOff x="10790238" y="152400"/>
            <a:chExt cx="107715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4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4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4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4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8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2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1" name="Slide Number Placeholder 1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11"/>
          </p:nvPr>
        </p:nvSpPr>
        <p:spPr>
          <a:xfrm>
            <a:off x="7166776" y="0"/>
            <a:ext cx="4788733" cy="365125"/>
          </a:xfrm>
        </p:spPr>
        <p:txBody>
          <a:bodyPr/>
          <a:lstStyle/>
          <a:p>
            <a:pPr algn="r"/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Floor Planning</a:t>
            </a:r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5296" y="332656"/>
            <a:ext cx="9447571" cy="6104384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2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4" y="381002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9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2" y="152400"/>
            <a:ext cx="973233" cy="6115110"/>
            <a:chOff x="670719" y="152400"/>
            <a:chExt cx="97336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823118" y="2057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 smtClean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 smtClean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823118" y="2438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 smtClean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 smtClean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823118" y="3581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823118" y="3962400"/>
              <a:ext cx="748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9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123182" cy="6115110"/>
            <a:chOff x="10790238" y="152400"/>
            <a:chExt cx="112332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818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818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46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46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4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4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4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4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8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2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5" name="Up-Down Arrow 134"/>
          <p:cNvSpPr/>
          <p:nvPr/>
        </p:nvSpPr>
        <p:spPr>
          <a:xfrm>
            <a:off x="2135282" y="365128"/>
            <a:ext cx="359993" cy="601620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9" name="Left-Right Arrow 138"/>
          <p:cNvSpPr/>
          <p:nvPr/>
        </p:nvSpPr>
        <p:spPr>
          <a:xfrm>
            <a:off x="4655234" y="69269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0" name="Left-Right Arrow 139"/>
          <p:cNvSpPr/>
          <p:nvPr/>
        </p:nvSpPr>
        <p:spPr>
          <a:xfrm>
            <a:off x="4655234" y="213285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1" name="Left-Right Arrow 140"/>
          <p:cNvSpPr/>
          <p:nvPr/>
        </p:nvSpPr>
        <p:spPr>
          <a:xfrm>
            <a:off x="4655234" y="429309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2" name="Left-Right Arrow 141"/>
          <p:cNvSpPr/>
          <p:nvPr/>
        </p:nvSpPr>
        <p:spPr>
          <a:xfrm>
            <a:off x="4655234" y="573325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4" name="Left-Right Arrow 143"/>
          <p:cNvSpPr/>
          <p:nvPr/>
        </p:nvSpPr>
        <p:spPr>
          <a:xfrm>
            <a:off x="2424719" y="1412776"/>
            <a:ext cx="7342895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5" name="Left-Right Arrow 144"/>
          <p:cNvSpPr/>
          <p:nvPr/>
        </p:nvSpPr>
        <p:spPr>
          <a:xfrm>
            <a:off x="2424719" y="5013176"/>
            <a:ext cx="7342895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6" name="Up-Down Arrow 145"/>
          <p:cNvSpPr/>
          <p:nvPr/>
        </p:nvSpPr>
        <p:spPr>
          <a:xfrm>
            <a:off x="6023208" y="90872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7" name="Up-Down Arrow 146"/>
          <p:cNvSpPr/>
          <p:nvPr/>
        </p:nvSpPr>
        <p:spPr>
          <a:xfrm>
            <a:off x="6023208" y="162880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Up-Down Arrow 147"/>
          <p:cNvSpPr/>
          <p:nvPr/>
        </p:nvSpPr>
        <p:spPr>
          <a:xfrm>
            <a:off x="5951209" y="450912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9" name="Up-Down Arrow 148"/>
          <p:cNvSpPr/>
          <p:nvPr/>
        </p:nvSpPr>
        <p:spPr>
          <a:xfrm>
            <a:off x="5951209" y="522920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1199300" y="2420888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199300" y="3933056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199300" y="4293096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>
            <a:off x="1199300" y="2780928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H="1">
            <a:off x="9983132" y="2420888"/>
            <a:ext cx="1143595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9983132" y="2780928"/>
            <a:ext cx="863984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H="1">
            <a:off x="9983132" y="3933056"/>
            <a:ext cx="863984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H="1">
            <a:off x="9983132" y="4365104"/>
            <a:ext cx="935982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Slide Number Placeholder 1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151" name="Footer Placeholder 150"/>
          <p:cNvSpPr>
            <a:spLocks noGrp="1"/>
          </p:cNvSpPr>
          <p:nvPr>
            <p:ph type="ftr" sz="quarter" idx="11"/>
          </p:nvPr>
        </p:nvSpPr>
        <p:spPr>
          <a:xfrm>
            <a:off x="7095338" y="3"/>
            <a:ext cx="4860171" cy="365125"/>
          </a:xfrm>
        </p:spPr>
        <p:txBody>
          <a:bodyPr/>
          <a:lstStyle/>
          <a:p>
            <a:pPr algn="r"/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</a:t>
            </a:r>
            <a:r>
              <a:rPr lang="en-IN" sz="1400" b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1400" b="1" dirty="0" err="1" smtClean="0">
                <a:latin typeface="Times New Roman" pitchFamily="18" charset="0"/>
                <a:cs typeface="Times New Roman" pitchFamily="18" charset="0"/>
              </a:rPr>
              <a:t>ataSignal</a:t>
            </a:r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Routing</a:t>
            </a:r>
          </a:p>
        </p:txBody>
      </p:sp>
      <p:sp>
        <p:nvSpPr>
          <p:cNvPr id="152" name="Up-Down Arrow 151"/>
          <p:cNvSpPr/>
          <p:nvPr/>
        </p:nvSpPr>
        <p:spPr>
          <a:xfrm>
            <a:off x="9695653" y="404664"/>
            <a:ext cx="359993" cy="5976664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423" y="228600"/>
            <a:ext cx="9447571" cy="6248400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2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4" y="381002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9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1" y="152400"/>
            <a:ext cx="914281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80998" y="2057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80998" y="2438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680998" y="3581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80998" y="3962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9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077018" cy="6115110"/>
            <a:chOff x="10790238" y="152400"/>
            <a:chExt cx="107715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00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00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4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4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4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4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8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2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1" name="Up-Down Arrow 130"/>
          <p:cNvSpPr/>
          <p:nvPr/>
        </p:nvSpPr>
        <p:spPr>
          <a:xfrm>
            <a:off x="2095199" y="285728"/>
            <a:ext cx="357144" cy="6000792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Up-Down Arrow 131"/>
          <p:cNvSpPr/>
          <p:nvPr/>
        </p:nvSpPr>
        <p:spPr>
          <a:xfrm>
            <a:off x="9666641" y="285728"/>
            <a:ext cx="357144" cy="6000792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Up-Down Arrow 133"/>
          <p:cNvSpPr/>
          <p:nvPr/>
        </p:nvSpPr>
        <p:spPr>
          <a:xfrm>
            <a:off x="4952347" y="12144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Up-Down Arrow 134"/>
          <p:cNvSpPr/>
          <p:nvPr/>
        </p:nvSpPr>
        <p:spPr>
          <a:xfrm>
            <a:off x="6952351" y="47863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Up-Down Arrow 135"/>
          <p:cNvSpPr/>
          <p:nvPr/>
        </p:nvSpPr>
        <p:spPr>
          <a:xfrm>
            <a:off x="4952347" y="47863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Up-Down Arrow 136"/>
          <p:cNvSpPr/>
          <p:nvPr/>
        </p:nvSpPr>
        <p:spPr>
          <a:xfrm>
            <a:off x="6952351" y="12144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Left-Right Arrow 137"/>
          <p:cNvSpPr/>
          <p:nvPr/>
        </p:nvSpPr>
        <p:spPr>
          <a:xfrm>
            <a:off x="4595204" y="1428736"/>
            <a:ext cx="2928577" cy="28575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Left-Right Arrow 139"/>
          <p:cNvSpPr/>
          <p:nvPr/>
        </p:nvSpPr>
        <p:spPr>
          <a:xfrm>
            <a:off x="4595204" y="5000636"/>
            <a:ext cx="2928577" cy="28575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ight Arrow 140"/>
          <p:cNvSpPr/>
          <p:nvPr/>
        </p:nvSpPr>
        <p:spPr>
          <a:xfrm>
            <a:off x="2380914" y="3214686"/>
            <a:ext cx="642858" cy="2857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Left Arrow 141"/>
          <p:cNvSpPr/>
          <p:nvPr/>
        </p:nvSpPr>
        <p:spPr>
          <a:xfrm>
            <a:off x="9095212" y="3214686"/>
            <a:ext cx="642858" cy="28575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ight Arrow 143"/>
          <p:cNvSpPr/>
          <p:nvPr/>
        </p:nvSpPr>
        <p:spPr>
          <a:xfrm>
            <a:off x="2380914" y="1428736"/>
            <a:ext cx="214286" cy="2143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ight Arrow 144"/>
          <p:cNvSpPr/>
          <p:nvPr/>
        </p:nvSpPr>
        <p:spPr>
          <a:xfrm>
            <a:off x="2380914" y="5072074"/>
            <a:ext cx="214286" cy="2143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Left Arrow 145"/>
          <p:cNvSpPr/>
          <p:nvPr/>
        </p:nvSpPr>
        <p:spPr>
          <a:xfrm>
            <a:off x="9523784" y="1500174"/>
            <a:ext cx="214286" cy="21431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Left Arrow 146"/>
          <p:cNvSpPr/>
          <p:nvPr/>
        </p:nvSpPr>
        <p:spPr>
          <a:xfrm>
            <a:off x="9523784" y="5072074"/>
            <a:ext cx="214286" cy="21431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309484" y="50004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1309484" y="92867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380912" y="128586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309484" y="5072074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1309484" y="164305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1309484" y="585789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1309484" y="550070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1309484" y="621508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rot="10800000">
            <a:off x="9880928" y="50004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9952356" y="128586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9880928" y="92867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rot="10800000">
            <a:off x="9952356" y="164305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rot="10800000">
            <a:off x="9952356" y="585789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rot="10800000">
            <a:off x="9952356" y="550070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10800000">
            <a:off x="9880928" y="5072074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rot="10800000">
            <a:off x="9880928" y="621508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Slide Number Placeholder 1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194" name="Footer Placeholder 193"/>
          <p:cNvSpPr>
            <a:spLocks noGrp="1"/>
          </p:cNvSpPr>
          <p:nvPr>
            <p:ph type="ftr" sz="quarter" idx="11"/>
          </p:nvPr>
        </p:nvSpPr>
        <p:spPr>
          <a:xfrm>
            <a:off x="7023900" y="3"/>
            <a:ext cx="4931609" cy="365125"/>
          </a:xfrm>
        </p:spPr>
        <p:txBody>
          <a:bodyPr/>
          <a:lstStyle/>
          <a:p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Address Signal Routing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HSNM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Calculation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6710" y="0"/>
            <a:ext cx="5523703" cy="365125"/>
          </a:xfrm>
        </p:spPr>
        <p:txBody>
          <a:bodyPr/>
          <a:lstStyle/>
          <a:p>
            <a:endParaRPr lang="en-IN" sz="1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176" y="1585291"/>
            <a:ext cx="10054590" cy="458172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623598" y="1988840"/>
            <a:ext cx="681597" cy="2376264"/>
            <a:chOff x="9191550" y="2201214"/>
            <a:chExt cx="681597" cy="2307906"/>
          </a:xfrm>
        </p:grpSpPr>
        <p:sp>
          <p:nvSpPr>
            <p:cNvPr id="9" name="TextBox 8"/>
            <p:cNvSpPr txBox="1"/>
            <p:nvPr/>
          </p:nvSpPr>
          <p:spPr>
            <a:xfrm>
              <a:off x="9191550" y="2201214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CR=0.5</a:t>
              </a:r>
              <a:endParaRPr lang="en-US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91550" y="2420888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CR=0.875</a:t>
              </a:r>
              <a:endParaRPr 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91550" y="2708920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CR=0.9</a:t>
              </a:r>
              <a:endParaRPr 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191550" y="2966755"/>
              <a:ext cx="4523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91550" y="3212976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CR=1.1</a:t>
              </a:r>
              <a:endParaRPr 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17463" y="3470811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CR=1.25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91550" y="3717032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CR=1.3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91550" y="4005064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CR=1.5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91550" y="4262899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CR=1.625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6958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837971" y="1428736"/>
            <a:ext cx="10513871" cy="51435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[1] “Low-Leakage asymmetric SRAM Cell”,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Azizi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IEEE TVLSI vol.11 no.-4, 2003.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[2] “Static noise margin analysis of SRAM cell”;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Seevnick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IEEE JSSC vol.-22 no.-5, 1987.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[3] “Robust low power CMOS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Precharge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Logic”, Berg et.al. IEEE 2013.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Rabaey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Chandrakasan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Nikolic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“Designing Memory Array Structures” in </a:t>
            </a:r>
            <a:r>
              <a:rPr lang="en-US" sz="2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Digital Integrated Circuits a Design Perspective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2</a:t>
            </a:r>
            <a:r>
              <a:rPr lang="en-US" sz="2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ed.,vol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 1.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Noida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Pearson India, 2016, pp. 657-662.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[5] “Gain-Enhancement Differential Amplifier Using Positive Feedback”,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Phuoc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T. Tran et. al. in MWSCAS, IEEE, 2012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[6] “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Novel Design Technique of Address Decoder  for SRAM”,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Arvind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Mishra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Debiprasad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Priyabrata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Acharya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Pradip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Patra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2014 IEEE International Conference on Advanced  Communication Control and Computing Technologies (ICACCCT).</a:t>
            </a:r>
          </a:p>
          <a:p>
            <a:r>
              <a:rPr lang="en-IN" sz="2200" b="0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[7] Betty Prince, “Basic Memory Architecture and Cell Structure” in </a:t>
            </a:r>
            <a:r>
              <a:rPr lang="en-IN" sz="2200" b="0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Semiconductor Memory: Design and Application 2nd ed.</a:t>
            </a:r>
          </a:p>
          <a:p>
            <a:r>
              <a:rPr lang="en-IN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[8] “A word-line boost driver designed for Low Operating Voltage 6T- SRAMs” </a:t>
            </a:r>
            <a:r>
              <a:rPr lang="en-IN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Shakir</a:t>
            </a:r>
            <a:r>
              <a:rPr lang="en-IN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MWSCAS- IEEE 2012.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053" y="214291"/>
            <a:ext cx="114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Gantt Chart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ppt1_1.jpg"/>
          <p:cNvPicPr>
            <a:picLocks noChangeAspect="1"/>
          </p:cNvPicPr>
          <p:nvPr/>
        </p:nvPicPr>
        <p:blipFill>
          <a:blip r:embed="rId3" cstate="print"/>
          <a:srcRect l="8770" t="13793" r="7298" b="11494"/>
          <a:stretch>
            <a:fillRect/>
          </a:stretch>
        </p:blipFill>
        <p:spPr>
          <a:xfrm>
            <a:off x="880911" y="785794"/>
            <a:ext cx="10285733" cy="55007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The SRAM Cell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Multiple cells-[4T, 5T, 6T, 8T] were found in literature reviewed.</a:t>
                </a: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An asymmetric 6T SRAM cell with low leakage is also being studied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.[1]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The merit of the cells is defined by the static noise margin (SNM) offered by the cells for R/W operations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 smtClean="0">
                    <a:ea typeface="Cambria Math" panose="02040503050406030204" pitchFamily="18" charset="0"/>
                  </a:rPr>
                  <a:t>∆V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𝐷𝑆𝐴𝑇𝑛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𝐷𝑆𝐴𝑇𝑛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𝐶𝑅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𝐷𝐷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r>
                                <m:rPr>
                                  <m:brk m:alnAt="6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𝐷𝐷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𝐷𝑆𝐴𝑇𝑝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𝐷𝑆𝐴𝑇𝑝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box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966" t="-3193" r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55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SNM depends on Cell Ratio (CR) and Pull-up Ratio (PR) and PVT variations.</a:t>
                </a:r>
              </a:p>
              <a:p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𝑪𝑹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𝑷𝒖𝒍𝒍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𝒅𝒐𝒘𝒏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𝑨𝒄𝒄𝒆𝒔𝒔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𝑷𝒖𝒍𝒍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𝒖𝒑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𝑨𝒄𝒄𝒆𝒔𝒔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den>
                      </m:f>
                    </m:oMath>
                  </m:oMathPara>
                </a14:m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Correlation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among CR, PR, max. allowed ripple during read and quiescent write operating point can be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estimated. With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 mathematical expression for SNM [2], the upper/lower bounds for CR/PR can be estimated.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1194" t="-4064" r="-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873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SRAM Cell topologies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7" name="Content Placeholder 3"/>
          <p:cNvPicPr/>
          <p:nvPr/>
        </p:nvPicPr>
        <p:blipFill>
          <a:blip r:embed="rId2" cstate="print"/>
          <a:stretch/>
        </p:blipFill>
        <p:spPr>
          <a:xfrm>
            <a:off x="4860447" y="2648160"/>
            <a:ext cx="2469279" cy="2096280"/>
          </a:xfrm>
          <a:prstGeom prst="rect">
            <a:avLst/>
          </a:prstGeom>
          <a:ln>
            <a:noFill/>
          </a:ln>
        </p:spPr>
      </p:pic>
      <p:pic>
        <p:nvPicPr>
          <p:cNvPr id="88" name="Picture 4"/>
          <p:cNvPicPr/>
          <p:nvPr/>
        </p:nvPicPr>
        <p:blipFill>
          <a:blip r:embed="rId3" cstate="print"/>
          <a:stretch/>
        </p:blipFill>
        <p:spPr>
          <a:xfrm>
            <a:off x="508614" y="2676924"/>
            <a:ext cx="3503064" cy="2037960"/>
          </a:xfrm>
          <a:prstGeom prst="rect">
            <a:avLst/>
          </a:prstGeom>
          <a:ln>
            <a:noFill/>
          </a:ln>
        </p:spPr>
      </p:pic>
      <p:pic>
        <p:nvPicPr>
          <p:cNvPr id="89" name="Picture 5"/>
          <p:cNvPicPr/>
          <p:nvPr/>
        </p:nvPicPr>
        <p:blipFill>
          <a:blip r:embed="rId4" cstate="print"/>
          <a:stretch/>
        </p:blipFill>
        <p:spPr>
          <a:xfrm>
            <a:off x="8519371" y="2559960"/>
            <a:ext cx="2504194" cy="221436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1581634" y="4862880"/>
            <a:ext cx="49961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9529399" y="4862880"/>
            <a:ext cx="48449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5713536" y="4862880"/>
            <a:ext cx="50429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2584463" y="5517360"/>
            <a:ext cx="6762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Fig. 1 SRAM Cell Topologies a) 8T Cell b) 6T Cell c) 5T Cell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523768" y="6128280"/>
            <a:ext cx="10785512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Anupreet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Gupta,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Hajra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Anwer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B.S.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Reniwal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S.K.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Vishvakarma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“Analysis of Stability Issues and Power Efficiency of Symmetric and Asymmetric Low Power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Nanoscaled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SRAM cells,” presented at the 2nd International Conference on Devices, Circuits and Systems (ICDCS), 2016.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Comparison of different of SRAM cells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96" name="Table 2"/>
          <p:cNvGraphicFramePr/>
          <p:nvPr/>
        </p:nvGraphicFramePr>
        <p:xfrm>
          <a:off x="1375741" y="1793520"/>
          <a:ext cx="8842248" cy="3499200"/>
        </p:xfrm>
        <a:graphic>
          <a:graphicData uri="http://schemas.openxmlformats.org/drawingml/2006/table">
            <a:tbl>
              <a:tblPr/>
              <a:tblGrid>
                <a:gridCol w="2210472"/>
                <a:gridCol w="2210472"/>
                <a:gridCol w="2210472"/>
                <a:gridCol w="2210832"/>
              </a:tblGrid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Parameters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5T Cell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6T Cell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8T Cell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202.8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135.5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340.9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380.7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347.5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346.4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HSNM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300.4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311.2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312.3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 Power(uW)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17.2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Write Power(</a:t>
                      </a: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nW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)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Static Power(nW)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0.21865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5529.77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5529.8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5" name="CustomShape 6"/>
          <p:cNvSpPr/>
          <p:nvPr/>
        </p:nvSpPr>
        <p:spPr>
          <a:xfrm>
            <a:off x="523768" y="6128280"/>
            <a:ext cx="10785512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Anupreet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Gupta,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Hajra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Anwer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B.S.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Reniwal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S.K.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Vishvakarma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“Analysis of Stability Issues and Power Efficiency of Symmetric and Asymmetric Low Power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Nanoscaled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SRAM cells,” presented at the 2nd International Conference on Devices, Circuits and Systems (ICDCS), 2016.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Pre-charge logic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837971" y="1825560"/>
            <a:ext cx="5471522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Circuit implementations of different kinds were found.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 simple static version and a complete CMOS dynamic logic implemented version were studied.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[1,4]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6952351" y="4643446"/>
            <a:ext cx="4829635" cy="10715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(a)			(b)</a:t>
            </a: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Fig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2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(a)A simple static pre-charge circuit </a:t>
            </a: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(b) Dynamic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ultra low-voltage domino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inverters.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09498" y="1643050"/>
            <a:ext cx="2295547" cy="3000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5209" y="1928803"/>
            <a:ext cx="2063724" cy="236725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Sense amplifier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57140" y="1690200"/>
            <a:ext cx="6293061" cy="4297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Sense amplifiers are basically differential amplifiers with high CMRR and can have a low gain of about 10.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There are multiple topologies which can be used to make a sense amplifiers which were studied. 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 simple dual input single ended output differential amplifier can be used for this  purpose. </a:t>
            </a:r>
          </a:p>
          <a:p>
            <a:pPr algn="just"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4" name="haha.svg" descr="&#10;XCircuit Version 3.7&#10;File &quot;sbdgeghe.ps&quot; Page 1&#10;"/>
          <p:cNvPicPr/>
          <p:nvPr/>
        </p:nvPicPr>
        <p:blipFill>
          <a:blip r:embed="rId2" cstate="print"/>
          <a:stretch/>
        </p:blipFill>
        <p:spPr>
          <a:xfrm>
            <a:off x="7259895" y="1188720"/>
            <a:ext cx="4534330" cy="4766040"/>
          </a:xfrm>
          <a:prstGeom prst="rect">
            <a:avLst/>
          </a:prstGeom>
          <a:ln>
            <a:noFill/>
          </a:ln>
        </p:spPr>
      </p:pic>
      <p:sp>
        <p:nvSpPr>
          <p:cNvPr id="105" name="TextShape 3"/>
          <p:cNvSpPr txBox="1"/>
          <p:nvPr/>
        </p:nvSpPr>
        <p:spPr>
          <a:xfrm>
            <a:off x="6738065" y="5929330"/>
            <a:ext cx="491984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Fig 3.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Dual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input single ended output differential amplifier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1779</Words>
  <Application>Microsoft Office PowerPoint</Application>
  <PresentationFormat>Custom</PresentationFormat>
  <Paragraphs>508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Memory Specifications</vt:lpstr>
      <vt:lpstr>Slide 3</vt:lpstr>
      <vt:lpstr>The SRAM Cell</vt:lpstr>
      <vt:lpstr>Contd.</vt:lpstr>
      <vt:lpstr>Slide 6</vt:lpstr>
      <vt:lpstr>Slide 7</vt:lpstr>
      <vt:lpstr>Slide 8</vt:lpstr>
      <vt:lpstr>Slide 9</vt:lpstr>
      <vt:lpstr>Slide 10</vt:lpstr>
      <vt:lpstr>Slide 11</vt:lpstr>
      <vt:lpstr>Word Line Driver</vt:lpstr>
      <vt:lpstr>Address Transition Detector</vt:lpstr>
      <vt:lpstr>Decoder Circuitry</vt:lpstr>
      <vt:lpstr>Slide 15</vt:lpstr>
      <vt:lpstr>Slide 16</vt:lpstr>
      <vt:lpstr>Pin Configuration </vt:lpstr>
      <vt:lpstr>Metal Planning</vt:lpstr>
      <vt:lpstr>Array Partitioning</vt:lpstr>
      <vt:lpstr>Array Partitioning</vt:lpstr>
      <vt:lpstr>Array Partitioning</vt:lpstr>
      <vt:lpstr>Floor Planning and Routing</vt:lpstr>
      <vt:lpstr>Slide 23</vt:lpstr>
      <vt:lpstr>Slide 24</vt:lpstr>
      <vt:lpstr>Slide 25</vt:lpstr>
      <vt:lpstr>HSNM Calculation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SM</cp:lastModifiedBy>
  <cp:revision>28</cp:revision>
  <dcterms:created xsi:type="dcterms:W3CDTF">2018-02-09T17:35:10Z</dcterms:created>
  <dcterms:modified xsi:type="dcterms:W3CDTF">2018-02-10T09:36:35Z</dcterms:modified>
</cp:coreProperties>
</file>